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60" r:id="rId5"/>
    <p:sldId id="261" r:id="rId6"/>
    <p:sldId id="259" r:id="rId7"/>
    <p:sldId id="262" r:id="rId8"/>
    <p:sldId id="263" r:id="rId9"/>
    <p:sldId id="264" r:id="rId10"/>
  </p:sldIdLst>
  <p:sldSz cx="18288000" cy="10287000"/>
  <p:notesSz cx="6858000" cy="9144000"/>
  <p:embeddedFontLst>
    <p:embeddedFont>
      <p:font typeface="Playfair Display" panose="00000500000000000000" pitchFamily="2"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7"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D4D039-C79E-4DAC-BAD2-256BE0A0ABDA}" v="1" dt="2025-07-05T05:35:17.181"/>
    <p1510:client id="{F66E8900-67C9-44CD-B8A9-24ACB61E166C}" v="9" dt="2025-07-05T05:08:07.3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51" d="100"/>
          <a:sy n="51" d="100"/>
        </p:scale>
        <p:origin x="14" y="18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rsh Soni" userId="acfe6ae7d56b79b2" providerId="LiveId" clId="{CBD4D039-C79E-4DAC-BAD2-256BE0A0ABDA}"/>
    <pc:docChg chg="undo custSel modSld">
      <pc:chgData name="Adarsh Soni" userId="acfe6ae7d56b79b2" providerId="LiveId" clId="{CBD4D039-C79E-4DAC-BAD2-256BE0A0ABDA}" dt="2025-07-05T05:41:19.680" v="89" actId="14100"/>
      <pc:docMkLst>
        <pc:docMk/>
      </pc:docMkLst>
      <pc:sldChg chg="addSp delSp modSp mod">
        <pc:chgData name="Adarsh Soni" userId="acfe6ae7d56b79b2" providerId="LiveId" clId="{CBD4D039-C79E-4DAC-BAD2-256BE0A0ABDA}" dt="2025-07-05T05:40:28.157" v="87" actId="20577"/>
        <pc:sldMkLst>
          <pc:docMk/>
          <pc:sldMk cId="0" sldId="263"/>
        </pc:sldMkLst>
        <pc:spChg chg="del mod">
          <ac:chgData name="Adarsh Soni" userId="acfe6ae7d56b79b2" providerId="LiveId" clId="{CBD4D039-C79E-4DAC-BAD2-256BE0A0ABDA}" dt="2025-07-05T05:39:25.637" v="32" actId="21"/>
          <ac:spMkLst>
            <pc:docMk/>
            <pc:sldMk cId="0" sldId="263"/>
            <ac:spMk id="3" creationId="{45C2CB25-44F2-DB93-D0E9-791B6D0482AA}"/>
          </ac:spMkLst>
        </pc:spChg>
        <pc:spChg chg="mod">
          <ac:chgData name="Adarsh Soni" userId="acfe6ae7d56b79b2" providerId="LiveId" clId="{CBD4D039-C79E-4DAC-BAD2-256BE0A0ABDA}" dt="2025-07-05T05:37:47.550" v="16" actId="1076"/>
          <ac:spMkLst>
            <pc:docMk/>
            <pc:sldMk cId="0" sldId="263"/>
            <ac:spMk id="147" creationId="{00000000-0000-0000-0000-000000000000}"/>
          </ac:spMkLst>
        </pc:spChg>
        <pc:graphicFrameChg chg="add mod modGraphic">
          <ac:chgData name="Adarsh Soni" userId="acfe6ae7d56b79b2" providerId="LiveId" clId="{CBD4D039-C79E-4DAC-BAD2-256BE0A0ABDA}" dt="2025-07-05T05:40:28.157" v="87" actId="20577"/>
          <ac:graphicFrameMkLst>
            <pc:docMk/>
            <pc:sldMk cId="0" sldId="263"/>
            <ac:graphicFrameMk id="2" creationId="{F381CA20-EDC6-BD5D-1035-0AF074A3B049}"/>
          </ac:graphicFrameMkLst>
        </pc:graphicFrameChg>
      </pc:sldChg>
      <pc:sldChg chg="modSp mod">
        <pc:chgData name="Adarsh Soni" userId="acfe6ae7d56b79b2" providerId="LiveId" clId="{CBD4D039-C79E-4DAC-BAD2-256BE0A0ABDA}" dt="2025-07-05T05:41:19.680" v="89" actId="14100"/>
        <pc:sldMkLst>
          <pc:docMk/>
          <pc:sldMk cId="0" sldId="264"/>
        </pc:sldMkLst>
        <pc:spChg chg="mod">
          <ac:chgData name="Adarsh Soni" userId="acfe6ae7d56b79b2" providerId="LiveId" clId="{CBD4D039-C79E-4DAC-BAD2-256BE0A0ABDA}" dt="2025-07-05T05:41:19.680" v="89" actId="14100"/>
          <ac:spMkLst>
            <pc:docMk/>
            <pc:sldMk cId="0" sldId="264"/>
            <ac:spMk id="158" creationId="{00000000-0000-0000-0000-000000000000}"/>
          </ac:spMkLst>
        </pc:spChg>
        <pc:picChg chg="mod">
          <ac:chgData name="Adarsh Soni" userId="acfe6ae7d56b79b2" providerId="LiveId" clId="{CBD4D039-C79E-4DAC-BAD2-256BE0A0ABDA}" dt="2025-07-05T05:40:55.636" v="88" actId="1076"/>
          <ac:picMkLst>
            <pc:docMk/>
            <pc:sldMk cId="0" sldId="264"/>
            <ac:picMk id="7" creationId="{613E7CA5-F211-1D3A-5990-29ED7A89CCB2}"/>
          </ac:picMkLst>
        </pc:picChg>
      </pc:sldChg>
    </pc:docChg>
  </pc:docChgLst>
</pc:chgInfo>
</file>

<file path=ppt/media/image1.png>
</file>

<file path=ppt/media/image2.png>
</file>

<file path=ppt/media/image3.png>
</file>

<file path=ppt/media/image4.gi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8" Type="http://schemas.openxmlformats.org/officeDocument/2006/relationships/hyperlink" Target="mailto:adityasinghtomar1502@gmail.com" TargetMode="External"/><Relationship Id="rId3" Type="http://schemas.openxmlformats.org/officeDocument/2006/relationships/image" Target="../media/image6.png"/><Relationship Id="rId7" Type="http://schemas.openxmlformats.org/officeDocument/2006/relationships/hyperlink" Target="mailto:raidevansh81@gmail.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mailto:adarshsoni873429@gmail.com" TargetMode="External"/><Relationship Id="rId5" Type="http://schemas.openxmlformats.org/officeDocument/2006/relationships/image" Target="../media/image4.gif"/><Relationship Id="rId4" Type="http://schemas.openxmlformats.org/officeDocument/2006/relationships/image" Target="../media/image1.png"/><Relationship Id="rId9" Type="http://schemas.openxmlformats.org/officeDocument/2006/relationships/hyperlink" Target="mailto:mishraadarsh6263@gmail.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txBody>
          <a:bodyPr/>
          <a:lstStyle/>
          <a:p>
            <a:endParaRPr lang="en-IN"/>
          </a:p>
        </p:txBody>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txBody>
          <a:bodyPr/>
          <a:lstStyle/>
          <a:p>
            <a:endParaRPr lang="en-IN"/>
          </a:p>
        </p:txBody>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txBody>
          <a:bodyPr/>
          <a:lstStyle/>
          <a:p>
            <a:endParaRPr lang="en-IN"/>
          </a:p>
        </p:txBody>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dirty="0" err="1">
                <a:solidFill>
                  <a:srgbClr val="009CFF"/>
                </a:solidFill>
                <a:latin typeface="Arial"/>
                <a:ea typeface="Arial"/>
                <a:cs typeface="Arial"/>
                <a:sym typeface="Arial"/>
              </a:rPr>
              <a:t>HackOrbit</a:t>
            </a:r>
            <a:r>
              <a:rPr lang="en-US" dirty="0"/>
              <a:t>   </a:t>
            </a:r>
            <a:r>
              <a:rPr lang="en-US" sz="9605" b="0" i="0" u="none" strike="noStrike" cap="none" dirty="0">
                <a:solidFill>
                  <a:srgbClr val="009CFF"/>
                </a:solidFill>
                <a:latin typeface="Arial"/>
                <a:ea typeface="Arial"/>
                <a:cs typeface="Arial"/>
                <a:sym typeface="Arial"/>
              </a:rPr>
              <a:t>2025</a:t>
            </a:r>
            <a:endParaRPr dirty="0"/>
          </a:p>
        </p:txBody>
      </p:sp>
      <p:sp>
        <p:nvSpPr>
          <p:cNvPr id="91" name="Google Shape;91;p1"/>
          <p:cNvSpPr txBox="1"/>
          <p:nvPr/>
        </p:nvSpPr>
        <p:spPr>
          <a:xfrm>
            <a:off x="6429117" y="7226525"/>
            <a:ext cx="4538742" cy="1793248"/>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dirty="0">
                <a:solidFill>
                  <a:srgbClr val="D9D9D9"/>
                </a:solidFill>
              </a:rPr>
              <a:t>Team name :  </a:t>
            </a:r>
            <a:r>
              <a:rPr lang="en-US" sz="5400" b="1" dirty="0" err="1">
                <a:solidFill>
                  <a:srgbClr val="D9D9D9"/>
                </a:solidFill>
              </a:rPr>
              <a:t>F</a:t>
            </a:r>
            <a:r>
              <a:rPr lang="en-US" sz="5400" b="1" i="0" u="none" strike="noStrike" cap="none" dirty="0" err="1">
                <a:solidFill>
                  <a:srgbClr val="D9D9D9"/>
                </a:solidFill>
                <a:latin typeface="Arial"/>
                <a:ea typeface="Arial"/>
                <a:cs typeface="Arial"/>
                <a:sym typeface="Arial"/>
              </a:rPr>
              <a:t>ire</a:t>
            </a:r>
            <a:r>
              <a:rPr lang="en-US" sz="5400" b="1" dirty="0" err="1">
                <a:solidFill>
                  <a:srgbClr val="D9D9D9"/>
                </a:solidFill>
              </a:rPr>
              <a:t>Sentinel</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97" name="Google Shape;97;p2"/>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2916719" y="893024"/>
            <a:ext cx="13368960" cy="3306996"/>
          </a:xfrm>
          <a:prstGeom prst="rect">
            <a:avLst/>
          </a:prstGeom>
          <a:noFill/>
          <a:ln>
            <a:noFill/>
          </a:ln>
        </p:spPr>
        <p:txBody>
          <a:bodyPr spcFirstLastPara="1" wrap="square" lIns="0" tIns="0" rIns="0" bIns="0" anchor="t" anchorCtr="0">
            <a:spAutoFit/>
          </a:bodyPr>
          <a:lstStyle/>
          <a:p>
            <a:pPr lvl="0" algn="ctr">
              <a:lnSpc>
                <a:spcPct val="109990"/>
              </a:lnSpc>
            </a:pPr>
            <a:r>
              <a:rPr lang="en-US" sz="6336" b="0" i="0" u="none" strike="noStrike" cap="none" dirty="0">
                <a:solidFill>
                  <a:schemeClr val="bg1"/>
                </a:solidFill>
                <a:latin typeface="Arial"/>
                <a:ea typeface="Arial"/>
                <a:cs typeface="Arial"/>
                <a:sym typeface="Arial"/>
              </a:rPr>
              <a:t> </a:t>
            </a:r>
            <a:r>
              <a:rPr lang="en-US" sz="6600" dirty="0">
                <a:solidFill>
                  <a:schemeClr val="bg1"/>
                </a:solidFill>
              </a:rPr>
              <a:t>Simulation/Modelling of Forest Fire Spread using AI/ML Techniques</a:t>
            </a:r>
            <a:endParaRPr sz="6336" b="0" i="0" u="none" strike="noStrike" cap="none" dirty="0">
              <a:solidFill>
                <a:schemeClr val="bg1"/>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p:txBody>
      </p:sp>
      <p:sp>
        <p:nvSpPr>
          <p:cNvPr id="100" name="Google Shape;100;p2"/>
          <p:cNvSpPr txBox="1"/>
          <p:nvPr/>
        </p:nvSpPr>
        <p:spPr>
          <a:xfrm>
            <a:off x="914400" y="4200020"/>
            <a:ext cx="17373599" cy="3758080"/>
          </a:xfrm>
          <a:prstGeom prst="rect">
            <a:avLst/>
          </a:prstGeom>
          <a:noFill/>
          <a:ln>
            <a:noFill/>
          </a:ln>
        </p:spPr>
        <p:txBody>
          <a:bodyPr spcFirstLastPara="1" wrap="square" lIns="0" tIns="0" rIns="0" bIns="0" anchor="t" anchorCtr="0">
            <a:spAutoFit/>
          </a:bodyPr>
          <a:lstStyle/>
          <a:p>
            <a:pPr lvl="0" algn="ctr">
              <a:lnSpc>
                <a:spcPct val="111011"/>
              </a:lnSpc>
            </a:pPr>
            <a:r>
              <a:rPr lang="en-US" sz="4400" dirty="0">
                <a:solidFill>
                  <a:schemeClr val="bg1"/>
                </a:solidFill>
              </a:rPr>
              <a:t>Objective -  To build a smart simulation model that predicts or visualizes the spread of forest fires using Artificial Intelligence and Machine Learning. The goal is to assist environmental authorities in early detection, prevention strategies, and efficient resource deployment.</a:t>
            </a:r>
            <a:endParaRPr sz="44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06" name="Google Shape;106;p3"/>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8" name="Google Shape;108;p3"/>
          <p:cNvSpPr txBox="1"/>
          <p:nvPr/>
        </p:nvSpPr>
        <p:spPr>
          <a:xfrm>
            <a:off x="4578607" y="1157313"/>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Brief About The Idea</a:t>
            </a:r>
            <a:endParaRPr lang="en-US" dirty="0"/>
          </a:p>
        </p:txBody>
      </p:sp>
      <p:sp>
        <p:nvSpPr>
          <p:cNvPr id="109" name="Google Shape;109;p3"/>
          <p:cNvSpPr txBox="1"/>
          <p:nvPr/>
        </p:nvSpPr>
        <p:spPr>
          <a:xfrm>
            <a:off x="471948" y="3039677"/>
            <a:ext cx="17108128" cy="4992136"/>
          </a:xfrm>
          <a:prstGeom prst="rect">
            <a:avLst/>
          </a:prstGeom>
          <a:noFill/>
          <a:ln>
            <a:noFill/>
          </a:ln>
        </p:spPr>
        <p:txBody>
          <a:bodyPr spcFirstLastPara="1" wrap="square" lIns="0" tIns="0" rIns="0" bIns="0" anchor="t" anchorCtr="0">
            <a:spAutoFit/>
          </a:bodyPr>
          <a:lstStyle/>
          <a:p>
            <a:r>
              <a:rPr lang="en-US" sz="4000" dirty="0">
                <a:solidFill>
                  <a:schemeClr val="bg1"/>
                </a:solidFill>
              </a:rPr>
              <a:t>- 🔥 Forest fires threaten biodiversity, public safety, and air quality.</a:t>
            </a:r>
          </a:p>
          <a:p>
            <a:endParaRPr lang="en-US" sz="4000" dirty="0">
              <a:solidFill>
                <a:schemeClr val="bg1"/>
              </a:solidFill>
            </a:endParaRPr>
          </a:p>
          <a:p>
            <a:r>
              <a:rPr lang="en-US" sz="4000" dirty="0">
                <a:solidFill>
                  <a:schemeClr val="bg1"/>
                </a:solidFill>
              </a:rPr>
              <a:t>-  Our solution uses deep learning (U-NET) and Cellular Automata to:</a:t>
            </a:r>
          </a:p>
          <a:p>
            <a:r>
              <a:rPr lang="en-US" sz="4000" dirty="0">
                <a:solidFill>
                  <a:schemeClr val="bg1"/>
                </a:solidFill>
              </a:rPr>
              <a:t>          Predict fire-prone zones a day in advance</a:t>
            </a:r>
          </a:p>
          <a:p>
            <a:r>
              <a:rPr lang="en-US" sz="4000" dirty="0">
                <a:solidFill>
                  <a:schemeClr val="bg1"/>
                </a:solidFill>
              </a:rPr>
              <a:t>          Simulate fire spread dynamically at intervals (1/2/3/6/12 hours)</a:t>
            </a:r>
          </a:p>
          <a:p>
            <a:endParaRPr lang="en-US" sz="4000" dirty="0">
              <a:solidFill>
                <a:schemeClr val="bg1"/>
              </a:solidFill>
            </a:endParaRPr>
          </a:p>
          <a:p>
            <a:r>
              <a:rPr lang="en-US" sz="4000" dirty="0">
                <a:solidFill>
                  <a:schemeClr val="bg1"/>
                </a:solidFill>
              </a:rPr>
              <a:t>-  🗺️ 30m resolution raster maps using satellite + weather data</a:t>
            </a:r>
          </a:p>
          <a:p>
            <a:pPr marL="0" marR="0" lvl="0" indent="0" algn="ctr" rtl="0">
              <a:lnSpc>
                <a:spcPct val="111018"/>
              </a:lnSpc>
              <a:spcBef>
                <a:spcPts val="0"/>
              </a:spcBef>
              <a:spcAft>
                <a:spcPts val="0"/>
              </a:spcAft>
              <a:buNone/>
            </a:pPr>
            <a:endParaRPr sz="40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5" name="Google Shape;125;p5"/>
          <p:cNvSpPr txBox="1"/>
          <p:nvPr/>
        </p:nvSpPr>
        <p:spPr>
          <a:xfrm>
            <a:off x="4832016" y="1114596"/>
            <a:ext cx="9130784" cy="812530"/>
          </a:xfrm>
          <a:prstGeom prst="rect">
            <a:avLst/>
          </a:prstGeom>
          <a:noFill/>
          <a:ln>
            <a:noFill/>
          </a:ln>
        </p:spPr>
        <p:txBody>
          <a:bodyPr spcFirstLastPara="1" wrap="square" lIns="0" tIns="0" rIns="0" bIns="0" anchor="t" anchorCtr="0">
            <a:spAutoFit/>
          </a:bodyPr>
          <a:lstStyle/>
          <a:p>
            <a:pPr lvl="0" algn="ctr">
              <a:lnSpc>
                <a:spcPct val="109996"/>
              </a:lnSpc>
            </a:pPr>
            <a:r>
              <a:rPr lang="en-US" sz="4800" dirty="0">
                <a:solidFill>
                  <a:schemeClr val="bg1"/>
                </a:solidFill>
              </a:rPr>
              <a:t>What Makes It Unique (USP)</a:t>
            </a:r>
            <a:endParaRPr sz="4800" dirty="0">
              <a:solidFill>
                <a:schemeClr val="bg1"/>
              </a:solidFill>
            </a:endParaRPr>
          </a:p>
        </p:txBody>
      </p:sp>
      <p:sp>
        <p:nvSpPr>
          <p:cNvPr id="126" name="Google Shape;126;p5"/>
          <p:cNvSpPr txBox="1"/>
          <p:nvPr/>
        </p:nvSpPr>
        <p:spPr>
          <a:xfrm>
            <a:off x="346357" y="2723831"/>
            <a:ext cx="16186584" cy="6223242"/>
          </a:xfrm>
          <a:prstGeom prst="rect">
            <a:avLst/>
          </a:prstGeom>
          <a:noFill/>
          <a:ln>
            <a:noFill/>
          </a:ln>
        </p:spPr>
        <p:txBody>
          <a:bodyPr spcFirstLastPara="1" wrap="square" lIns="0" tIns="0" rIns="0" bIns="0" anchor="t" anchorCtr="0">
            <a:spAutoFit/>
          </a:bodyPr>
          <a:lstStyle/>
          <a:p>
            <a:r>
              <a:rPr lang="en-US" sz="4000" dirty="0">
                <a:solidFill>
                  <a:schemeClr val="bg1"/>
                </a:solidFill>
              </a:rPr>
              <a:t>- 🔍 Real-time prediction using open geospatial + weather data</a:t>
            </a:r>
          </a:p>
          <a:p>
            <a:endParaRPr lang="en-US" sz="4000" dirty="0">
              <a:solidFill>
                <a:schemeClr val="bg1"/>
              </a:solidFill>
            </a:endParaRPr>
          </a:p>
          <a:p>
            <a:r>
              <a:rPr lang="en-US" sz="4000" dirty="0">
                <a:solidFill>
                  <a:schemeClr val="bg1"/>
                </a:solidFill>
              </a:rPr>
              <a:t>- 🌐 Combines ML (U-NET) with Cellular Automata </a:t>
            </a:r>
          </a:p>
          <a:p>
            <a:endParaRPr lang="en-US" sz="4000" dirty="0">
              <a:solidFill>
                <a:schemeClr val="bg1"/>
              </a:solidFill>
            </a:endParaRPr>
          </a:p>
          <a:p>
            <a:r>
              <a:rPr lang="en-US" sz="4000" dirty="0">
                <a:solidFill>
                  <a:schemeClr val="bg1"/>
                </a:solidFill>
              </a:rPr>
              <a:t>- 📡 Indian portals: </a:t>
            </a:r>
            <a:r>
              <a:rPr lang="en-US" sz="4000" dirty="0" err="1">
                <a:solidFill>
                  <a:schemeClr val="bg1"/>
                </a:solidFill>
              </a:rPr>
              <a:t>Bhoonidhi</a:t>
            </a:r>
            <a:r>
              <a:rPr lang="en-US" sz="4000" dirty="0">
                <a:solidFill>
                  <a:schemeClr val="bg1"/>
                </a:solidFill>
              </a:rPr>
              <a:t>, Bhuvan, MOSDAC, IMD </a:t>
            </a:r>
          </a:p>
          <a:p>
            <a:endParaRPr lang="en-US" sz="4000" dirty="0">
              <a:solidFill>
                <a:schemeClr val="bg1"/>
              </a:solidFill>
            </a:endParaRPr>
          </a:p>
          <a:p>
            <a:r>
              <a:rPr lang="en-US" sz="4000" dirty="0">
                <a:solidFill>
                  <a:schemeClr val="bg1"/>
                </a:solidFill>
              </a:rPr>
              <a:t>- 🎯 Predictive + animated + operational alerts</a:t>
            </a:r>
          </a:p>
          <a:p>
            <a:endParaRPr lang="en-US" sz="4000" dirty="0">
              <a:solidFill>
                <a:schemeClr val="bg1"/>
              </a:solidFill>
            </a:endParaRPr>
          </a:p>
          <a:p>
            <a:r>
              <a:rPr lang="en-US" sz="4000" dirty="0">
                <a:solidFill>
                  <a:schemeClr val="bg1"/>
                </a:solidFill>
              </a:rPr>
              <a:t>- 🔗 Modular &amp; scalable to other forested states</a:t>
            </a:r>
          </a:p>
          <a:p>
            <a:pPr marL="0" marR="0" lvl="0" indent="0" algn="ctr" rtl="0">
              <a:lnSpc>
                <a:spcPct val="111018"/>
              </a:lnSpc>
              <a:spcBef>
                <a:spcPts val="0"/>
              </a:spcBef>
              <a:spcAft>
                <a:spcPts val="0"/>
              </a:spcAft>
              <a:buNone/>
            </a:pPr>
            <a:endParaRPr sz="40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32" name="Google Shape;132;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33" name="Google Shape;133;p6"/>
          <p:cNvPicPr preferRelativeResize="0"/>
          <p:nvPr/>
        </p:nvPicPr>
        <p:blipFill rotWithShape="1">
          <a:blip r:embed="rId5">
            <a:alphaModFix/>
          </a:blip>
          <a:srcRect/>
          <a:stretch/>
        </p:blipFill>
        <p:spPr>
          <a:xfrm rot="-10798857">
            <a:off x="5171026" y="1626677"/>
            <a:ext cx="7945947" cy="4449731"/>
          </a:xfrm>
          <a:prstGeom prst="rect">
            <a:avLst/>
          </a:prstGeom>
          <a:noFill/>
          <a:ln>
            <a:noFill/>
          </a:ln>
        </p:spPr>
      </p:pic>
      <p:sp>
        <p:nvSpPr>
          <p:cNvPr id="134" name="Google Shape;134;p6"/>
          <p:cNvSpPr txBox="1"/>
          <p:nvPr/>
        </p:nvSpPr>
        <p:spPr>
          <a:xfrm>
            <a:off x="4578607" y="845549"/>
            <a:ext cx="9130784" cy="914096"/>
          </a:xfrm>
          <a:prstGeom prst="rect">
            <a:avLst/>
          </a:prstGeom>
          <a:noFill/>
          <a:ln>
            <a:noFill/>
          </a:ln>
        </p:spPr>
        <p:txBody>
          <a:bodyPr spcFirstLastPara="1" wrap="square" lIns="0" tIns="0" rIns="0" bIns="0" anchor="t" anchorCtr="0">
            <a:spAutoFit/>
          </a:bodyPr>
          <a:lstStyle/>
          <a:p>
            <a:pPr lvl="0" algn="ctr">
              <a:lnSpc>
                <a:spcPct val="109996"/>
              </a:lnSpc>
            </a:pPr>
            <a:r>
              <a:rPr lang="en-US" sz="5400" dirty="0">
                <a:solidFill>
                  <a:schemeClr val="bg1"/>
                </a:solidFill>
              </a:rPr>
              <a:t>List of Features</a:t>
            </a:r>
            <a:endParaRPr sz="5400" dirty="0">
              <a:solidFill>
                <a:schemeClr val="bg1"/>
              </a:solidFill>
            </a:endParaRPr>
          </a:p>
        </p:txBody>
      </p:sp>
      <p:sp>
        <p:nvSpPr>
          <p:cNvPr id="2" name="TextBox 1">
            <a:extLst>
              <a:ext uri="{FF2B5EF4-FFF2-40B4-BE49-F238E27FC236}">
                <a16:creationId xmlns:a16="http://schemas.microsoft.com/office/drawing/2014/main" id="{8F850123-A1ED-CA8A-5537-CC89D8F7C366}"/>
              </a:ext>
            </a:extLst>
          </p:cNvPr>
          <p:cNvSpPr txBox="1"/>
          <p:nvPr/>
        </p:nvSpPr>
        <p:spPr>
          <a:xfrm>
            <a:off x="699602" y="2808030"/>
            <a:ext cx="16355961" cy="7478970"/>
          </a:xfrm>
          <a:prstGeom prst="rect">
            <a:avLst/>
          </a:prstGeom>
          <a:noFill/>
        </p:spPr>
        <p:txBody>
          <a:bodyPr wrap="square" rtlCol="0">
            <a:spAutoFit/>
          </a:bodyPr>
          <a:lstStyle/>
          <a:p>
            <a:pPr marL="571500" indent="-571500">
              <a:buFontTx/>
              <a:buChar char="-"/>
            </a:pPr>
            <a:r>
              <a:rPr lang="en-US" sz="4000" dirty="0">
                <a:solidFill>
                  <a:schemeClr val="bg1"/>
                </a:solidFill>
              </a:rPr>
              <a:t>🔍 Fire Risk Prediction: Next-day binary fire/no-fire map</a:t>
            </a:r>
          </a:p>
          <a:p>
            <a:pPr marL="571500" indent="-571500">
              <a:buFontTx/>
              <a:buChar char="-"/>
            </a:pPr>
            <a:endParaRPr lang="en-US" sz="4000" dirty="0">
              <a:solidFill>
                <a:schemeClr val="bg1"/>
              </a:solidFill>
            </a:endParaRPr>
          </a:p>
          <a:p>
            <a:pPr marL="571500" indent="-571500">
              <a:buFontTx/>
              <a:buChar char="-"/>
            </a:pPr>
            <a:r>
              <a:rPr lang="en-US" sz="4000" dirty="0">
                <a:solidFill>
                  <a:schemeClr val="bg1"/>
                </a:solidFill>
              </a:rPr>
              <a:t>🔄 Spread Simulation: Fire evolution over 1-12h</a:t>
            </a:r>
          </a:p>
          <a:p>
            <a:pPr marL="571500" indent="-571500">
              <a:buFontTx/>
              <a:buChar char="-"/>
            </a:pPr>
            <a:endParaRPr lang="en-US" sz="4000" dirty="0">
              <a:solidFill>
                <a:schemeClr val="bg1"/>
              </a:solidFill>
            </a:endParaRPr>
          </a:p>
          <a:p>
            <a:pPr marL="571500" indent="-571500">
              <a:buFontTx/>
              <a:buChar char="-"/>
            </a:pPr>
            <a:r>
              <a:rPr lang="en-US" sz="4000" dirty="0">
                <a:solidFill>
                  <a:schemeClr val="bg1"/>
                </a:solidFill>
              </a:rPr>
              <a:t>📊 Raster Output: 30m resolution </a:t>
            </a:r>
            <a:r>
              <a:rPr lang="en-US" sz="4000" dirty="0" err="1">
                <a:solidFill>
                  <a:schemeClr val="bg1"/>
                </a:solidFill>
              </a:rPr>
              <a:t>GeoTIFFs</a:t>
            </a:r>
            <a:endParaRPr lang="en-US" sz="4000" dirty="0">
              <a:solidFill>
                <a:schemeClr val="bg1"/>
              </a:solidFill>
            </a:endParaRPr>
          </a:p>
          <a:p>
            <a:pPr marL="571500" indent="-571500">
              <a:buFontTx/>
              <a:buChar char="-"/>
            </a:pPr>
            <a:endParaRPr lang="en-US" sz="4000" dirty="0">
              <a:solidFill>
                <a:schemeClr val="bg1"/>
              </a:solidFill>
            </a:endParaRPr>
          </a:p>
          <a:p>
            <a:pPr marL="571500" indent="-571500">
              <a:buFontTx/>
              <a:buChar char="-"/>
            </a:pPr>
            <a:r>
              <a:rPr lang="en-US" sz="4000" dirty="0">
                <a:solidFill>
                  <a:schemeClr val="bg1"/>
                </a:solidFill>
              </a:rPr>
              <a:t>🧠 ML Integration: Trained U-NET on VIIRS + terrain + weather</a:t>
            </a:r>
          </a:p>
          <a:p>
            <a:pPr marL="571500" indent="-571500">
              <a:buFontTx/>
              <a:buChar char="-"/>
            </a:pPr>
            <a:endParaRPr lang="en-US" sz="4000" dirty="0">
              <a:solidFill>
                <a:schemeClr val="bg1"/>
              </a:solidFill>
            </a:endParaRPr>
          </a:p>
          <a:p>
            <a:pPr marL="571500" indent="-571500">
              <a:buFontTx/>
              <a:buChar char="-"/>
            </a:pPr>
            <a:r>
              <a:rPr lang="en-US" sz="4000" dirty="0">
                <a:solidFill>
                  <a:schemeClr val="bg1"/>
                </a:solidFill>
              </a:rPr>
              <a:t>📽️ Animated Output: GIF/MP4 showing fire spread</a:t>
            </a:r>
          </a:p>
          <a:p>
            <a:pPr marL="571500" indent="-571500">
              <a:buFontTx/>
              <a:buChar char="-"/>
            </a:pPr>
            <a:endParaRPr lang="en-US" sz="4000" dirty="0">
              <a:solidFill>
                <a:schemeClr val="bg1"/>
              </a:solidFill>
            </a:endParaRPr>
          </a:p>
          <a:p>
            <a:r>
              <a:rPr lang="en-US" sz="4000" dirty="0">
                <a:solidFill>
                  <a:schemeClr val="bg1"/>
                </a:solidFill>
              </a:rPr>
              <a:t>- 🌍 </a:t>
            </a:r>
            <a:r>
              <a:rPr lang="en-US" sz="4000" dirty="0" err="1">
                <a:solidFill>
                  <a:schemeClr val="bg1"/>
                </a:solidFill>
              </a:rPr>
              <a:t>Streamlit</a:t>
            </a:r>
            <a:r>
              <a:rPr lang="en-US" sz="4000" dirty="0">
                <a:solidFill>
                  <a:schemeClr val="bg1"/>
                </a:solidFill>
              </a:rPr>
              <a:t> Dashboard: Upload → Predict → Animate live</a:t>
            </a:r>
          </a:p>
          <a:p>
            <a:endParaRPr lang="en-US" sz="40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15" name="Google Shape;115;p4"/>
          <p:cNvSpPr/>
          <p:nvPr/>
        </p:nvSpPr>
        <p:spPr>
          <a:xfrm rot="-5400000">
            <a:off x="1702351"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dirty="0"/>
          </a:p>
        </p:txBody>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17" name="Google Shape;117;p4"/>
          <p:cNvSpPr txBox="1"/>
          <p:nvPr/>
        </p:nvSpPr>
        <p:spPr>
          <a:xfrm>
            <a:off x="4815515" y="813893"/>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a:t>
            </a:r>
            <a:endParaRPr dirty="0"/>
          </a:p>
        </p:txBody>
      </p:sp>
      <p:sp>
        <p:nvSpPr>
          <p:cNvPr id="2" name="TextBox 1">
            <a:extLst>
              <a:ext uri="{FF2B5EF4-FFF2-40B4-BE49-F238E27FC236}">
                <a16:creationId xmlns:a16="http://schemas.microsoft.com/office/drawing/2014/main" id="{01E02D93-3210-D1A2-4E71-CA89D8BB7735}"/>
              </a:ext>
            </a:extLst>
          </p:cNvPr>
          <p:cNvSpPr txBox="1"/>
          <p:nvPr/>
        </p:nvSpPr>
        <p:spPr>
          <a:xfrm>
            <a:off x="929148" y="2871765"/>
            <a:ext cx="9767135" cy="7478970"/>
          </a:xfrm>
          <a:prstGeom prst="rect">
            <a:avLst/>
          </a:prstGeom>
          <a:noFill/>
        </p:spPr>
        <p:txBody>
          <a:bodyPr wrap="square" rtlCol="0">
            <a:spAutoFit/>
          </a:bodyPr>
          <a:lstStyle/>
          <a:p>
            <a:pPr marL="571500" indent="-571500">
              <a:buClr>
                <a:schemeClr val="bg1"/>
              </a:buClr>
              <a:buFont typeface="Arial" panose="020B0604020202020204" pitchFamily="34" charset="0"/>
              <a:buChar char="•"/>
            </a:pPr>
            <a:r>
              <a:rPr lang="en-US" sz="4000" dirty="0">
                <a:solidFill>
                  <a:schemeClr val="bg1"/>
                </a:solidFill>
              </a:rPr>
              <a:t>[Data Sources]</a:t>
            </a:r>
          </a:p>
          <a:p>
            <a:r>
              <a:rPr lang="en-US" sz="4000" dirty="0">
                <a:solidFill>
                  <a:schemeClr val="bg1"/>
                </a:solidFill>
              </a:rPr>
              <a:t>           ↓</a:t>
            </a:r>
          </a:p>
          <a:p>
            <a:pPr marL="571500" indent="-571500">
              <a:buClr>
                <a:schemeClr val="bg1"/>
              </a:buClr>
              <a:buFont typeface="Arial" panose="020B0604020202020204" pitchFamily="34" charset="0"/>
              <a:buChar char="•"/>
            </a:pPr>
            <a:r>
              <a:rPr lang="en-US" sz="4000" dirty="0">
                <a:solidFill>
                  <a:schemeClr val="bg1"/>
                </a:solidFill>
              </a:rPr>
              <a:t>[Preprocessing]</a:t>
            </a:r>
          </a:p>
          <a:p>
            <a:r>
              <a:rPr lang="en-US" sz="4000" dirty="0">
                <a:solidFill>
                  <a:schemeClr val="bg1"/>
                </a:solidFill>
              </a:rPr>
              <a:t>           ↓</a:t>
            </a:r>
          </a:p>
          <a:p>
            <a:pPr marL="571500" indent="-571500">
              <a:buClr>
                <a:schemeClr val="bg1"/>
              </a:buClr>
              <a:buFont typeface="Arial" panose="020B0604020202020204" pitchFamily="34" charset="0"/>
              <a:buChar char="•"/>
            </a:pPr>
            <a:r>
              <a:rPr lang="en-US" sz="4000" dirty="0">
                <a:solidFill>
                  <a:schemeClr val="bg1"/>
                </a:solidFill>
              </a:rPr>
              <a:t>[Feature Stack: DEM, LULC, Weather]</a:t>
            </a:r>
          </a:p>
          <a:p>
            <a:r>
              <a:rPr lang="en-US" sz="4000" dirty="0">
                <a:solidFill>
                  <a:schemeClr val="bg1"/>
                </a:solidFill>
              </a:rPr>
              <a:t>           ↓</a:t>
            </a:r>
          </a:p>
          <a:p>
            <a:pPr marL="571500" indent="-571500">
              <a:buFont typeface="Arial" panose="020B0604020202020204" pitchFamily="34" charset="0"/>
              <a:buChar char="•"/>
            </a:pPr>
            <a:r>
              <a:rPr lang="en-US" sz="4000" dirty="0">
                <a:solidFill>
                  <a:schemeClr val="bg1"/>
                </a:solidFill>
              </a:rPr>
              <a:t>[U-NET Model → Predict Fire Zones]</a:t>
            </a:r>
          </a:p>
          <a:p>
            <a:r>
              <a:rPr lang="en-US" sz="4000" dirty="0">
                <a:solidFill>
                  <a:schemeClr val="bg1"/>
                </a:solidFill>
              </a:rPr>
              <a:t>           ↓</a:t>
            </a:r>
          </a:p>
          <a:p>
            <a:pPr marL="571500" indent="-571500">
              <a:buClr>
                <a:schemeClr val="bg1"/>
              </a:buClr>
              <a:buFont typeface="Arial" panose="020B0604020202020204" pitchFamily="34" charset="0"/>
              <a:buChar char="•"/>
            </a:pPr>
            <a:r>
              <a:rPr lang="en-US" sz="4000" dirty="0">
                <a:solidFill>
                  <a:schemeClr val="bg1"/>
                </a:solidFill>
              </a:rPr>
              <a:t>[Cellular Automata → Simulate Spread]</a:t>
            </a:r>
          </a:p>
          <a:p>
            <a:r>
              <a:rPr lang="en-US" sz="4000" dirty="0">
                <a:solidFill>
                  <a:schemeClr val="bg1"/>
                </a:solidFill>
              </a:rPr>
              <a:t>           ↓</a:t>
            </a:r>
          </a:p>
          <a:p>
            <a:pPr marL="571500" indent="-571500">
              <a:buClr>
                <a:schemeClr val="bg1"/>
              </a:buClr>
              <a:buFont typeface="Arial" panose="020B0604020202020204" pitchFamily="34" charset="0"/>
              <a:buChar char="•"/>
            </a:pPr>
            <a:r>
              <a:rPr lang="en-US" sz="4000" dirty="0">
                <a:solidFill>
                  <a:schemeClr val="bg1"/>
                </a:solidFill>
              </a:rPr>
              <a:t>[Output: Maps, Animations, Alerts]</a:t>
            </a:r>
          </a:p>
          <a:p>
            <a:endParaRPr lang="en-US" sz="40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41" name="Google Shape;141;p7"/>
          <p:cNvSpPr txBox="1"/>
          <p:nvPr/>
        </p:nvSpPr>
        <p:spPr>
          <a:xfrm>
            <a:off x="3199416" y="722685"/>
            <a:ext cx="12058184" cy="914096"/>
          </a:xfrm>
          <a:prstGeom prst="rect">
            <a:avLst/>
          </a:prstGeom>
          <a:noFill/>
          <a:ln>
            <a:noFill/>
          </a:ln>
        </p:spPr>
        <p:txBody>
          <a:bodyPr spcFirstLastPara="1" wrap="square" lIns="0" tIns="0" rIns="0" bIns="0" anchor="t" anchorCtr="0">
            <a:spAutoFit/>
          </a:bodyPr>
          <a:lstStyle/>
          <a:p>
            <a:pPr lvl="0" algn="ctr">
              <a:lnSpc>
                <a:spcPct val="109996"/>
              </a:lnSpc>
            </a:pPr>
            <a:r>
              <a:rPr lang="en-US" sz="5400" dirty="0">
                <a:solidFill>
                  <a:schemeClr val="bg1"/>
                </a:solidFill>
              </a:rPr>
              <a:t>Technologies Used</a:t>
            </a:r>
          </a:p>
        </p:txBody>
      </p:sp>
      <p:sp>
        <p:nvSpPr>
          <p:cNvPr id="3" name="TextBox 2">
            <a:extLst>
              <a:ext uri="{FF2B5EF4-FFF2-40B4-BE49-F238E27FC236}">
                <a16:creationId xmlns:a16="http://schemas.microsoft.com/office/drawing/2014/main" id="{8219F48B-0853-85D6-7954-E6790FBE5F1D}"/>
              </a:ext>
            </a:extLst>
          </p:cNvPr>
          <p:cNvSpPr txBox="1"/>
          <p:nvPr/>
        </p:nvSpPr>
        <p:spPr>
          <a:xfrm>
            <a:off x="400099" y="2832831"/>
            <a:ext cx="17656818" cy="7879080"/>
          </a:xfrm>
          <a:prstGeom prst="rect">
            <a:avLst/>
          </a:prstGeom>
          <a:noFill/>
        </p:spPr>
        <p:txBody>
          <a:bodyPr wrap="square" rtlCol="0">
            <a:spAutoFit/>
          </a:bodyPr>
          <a:lstStyle/>
          <a:p>
            <a:pPr>
              <a:lnSpc>
                <a:spcPct val="150000"/>
              </a:lnSpc>
            </a:pPr>
            <a:r>
              <a:rPr lang="en-US" sz="4400" dirty="0">
                <a:solidFill>
                  <a:schemeClr val="bg1"/>
                </a:solidFill>
              </a:rPr>
              <a:t>- 🧱 Programming: Python</a:t>
            </a:r>
          </a:p>
          <a:p>
            <a:pPr>
              <a:lnSpc>
                <a:spcPct val="150000"/>
              </a:lnSpc>
            </a:pPr>
            <a:r>
              <a:rPr lang="en-US" sz="4400" dirty="0">
                <a:solidFill>
                  <a:schemeClr val="bg1"/>
                </a:solidFill>
              </a:rPr>
              <a:t>- 🧠 ML/DL: TensorFlow, U-NET</a:t>
            </a:r>
          </a:p>
          <a:p>
            <a:pPr>
              <a:lnSpc>
                <a:spcPct val="150000"/>
              </a:lnSpc>
            </a:pPr>
            <a:r>
              <a:rPr lang="en-US" sz="4400" dirty="0">
                <a:solidFill>
                  <a:schemeClr val="bg1"/>
                </a:solidFill>
              </a:rPr>
              <a:t>- 📊 Data: </a:t>
            </a:r>
            <a:r>
              <a:rPr lang="en-US" sz="4400" dirty="0" err="1">
                <a:solidFill>
                  <a:schemeClr val="bg1"/>
                </a:solidFill>
              </a:rPr>
              <a:t>Rasterio</a:t>
            </a:r>
            <a:r>
              <a:rPr lang="en-US" sz="4400" dirty="0">
                <a:solidFill>
                  <a:schemeClr val="bg1"/>
                </a:solidFill>
              </a:rPr>
              <a:t>, GDAL, Scikit-learn</a:t>
            </a:r>
          </a:p>
          <a:p>
            <a:pPr>
              <a:lnSpc>
                <a:spcPct val="150000"/>
              </a:lnSpc>
            </a:pPr>
            <a:r>
              <a:rPr lang="en-US" sz="4400" dirty="0">
                <a:solidFill>
                  <a:schemeClr val="bg1"/>
                </a:solidFill>
              </a:rPr>
              <a:t>- 🌐 UI: </a:t>
            </a:r>
            <a:r>
              <a:rPr lang="en-US" sz="4400" dirty="0" err="1">
                <a:solidFill>
                  <a:schemeClr val="bg1"/>
                </a:solidFill>
              </a:rPr>
              <a:t>Streamlit</a:t>
            </a:r>
            <a:r>
              <a:rPr lang="en-US" sz="4400" dirty="0">
                <a:solidFill>
                  <a:schemeClr val="bg1"/>
                </a:solidFill>
              </a:rPr>
              <a:t>, Folium</a:t>
            </a:r>
          </a:p>
          <a:p>
            <a:pPr>
              <a:lnSpc>
                <a:spcPct val="150000"/>
              </a:lnSpc>
            </a:pPr>
            <a:r>
              <a:rPr lang="en-US" sz="4400" dirty="0">
                <a:solidFill>
                  <a:schemeClr val="bg1"/>
                </a:solidFill>
              </a:rPr>
              <a:t>- 🔥 Simulation: Cellular Automata (NumPy)</a:t>
            </a:r>
          </a:p>
          <a:p>
            <a:pPr>
              <a:lnSpc>
                <a:spcPct val="150000"/>
              </a:lnSpc>
            </a:pPr>
            <a:r>
              <a:rPr lang="en-US" sz="4400" dirty="0">
                <a:solidFill>
                  <a:schemeClr val="bg1"/>
                </a:solidFill>
              </a:rPr>
              <a:t>- 🖼️ Visualization: Matplotlib, OpenCV</a:t>
            </a:r>
          </a:p>
          <a:p>
            <a:pPr>
              <a:lnSpc>
                <a:spcPct val="150000"/>
              </a:lnSpc>
            </a:pPr>
            <a:r>
              <a:rPr lang="en-US" sz="4400" dirty="0">
                <a:solidFill>
                  <a:schemeClr val="bg1"/>
                </a:solidFill>
              </a:rPr>
              <a:t>- 📡 Data Sources: Bhuvan, </a:t>
            </a:r>
            <a:r>
              <a:rPr lang="en-US" sz="4400" dirty="0" err="1">
                <a:solidFill>
                  <a:schemeClr val="bg1"/>
                </a:solidFill>
              </a:rPr>
              <a:t>Bhoonidhi</a:t>
            </a:r>
            <a:r>
              <a:rPr lang="en-US" sz="4400" dirty="0">
                <a:solidFill>
                  <a:schemeClr val="bg1"/>
                </a:solidFill>
              </a:rPr>
              <a:t>, IMD, MOSDAC, VIIRS-SNP</a:t>
            </a:r>
          </a:p>
          <a:p>
            <a:endParaRPr lang="en-US" sz="44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50" name="Google Shape;150;p8"/>
          <p:cNvSpPr txBox="1"/>
          <p:nvPr/>
        </p:nvSpPr>
        <p:spPr>
          <a:xfrm>
            <a:off x="2894250" y="957154"/>
            <a:ext cx="12499499" cy="922432"/>
          </a:xfrm>
          <a:prstGeom prst="rect">
            <a:avLst/>
          </a:prstGeom>
          <a:noFill/>
          <a:ln>
            <a:noFill/>
          </a:ln>
        </p:spPr>
        <p:txBody>
          <a:bodyPr spcFirstLastPara="1" wrap="square" lIns="0" tIns="0" rIns="0" bIns="0" anchor="t" anchorCtr="0">
            <a:spAutoFit/>
          </a:bodyPr>
          <a:lstStyle/>
          <a:p>
            <a:pPr algn="ctr">
              <a:lnSpc>
                <a:spcPct val="111018"/>
              </a:lnSpc>
            </a:pPr>
            <a:r>
              <a:rPr lang="en-US" sz="5400" b="1" dirty="0" err="1">
                <a:solidFill>
                  <a:srgbClr val="D9D9D9"/>
                </a:solidFill>
              </a:rPr>
              <a:t>FireSentinel</a:t>
            </a:r>
            <a:endParaRPr lang="en-US" sz="5400" dirty="0"/>
          </a:p>
        </p:txBody>
      </p:sp>
      <p:graphicFrame>
        <p:nvGraphicFramePr>
          <p:cNvPr id="2" name="Table 1">
            <a:extLst>
              <a:ext uri="{FF2B5EF4-FFF2-40B4-BE49-F238E27FC236}">
                <a16:creationId xmlns:a16="http://schemas.microsoft.com/office/drawing/2014/main" id="{F381CA20-EDC6-BD5D-1035-0AF074A3B049}"/>
              </a:ext>
            </a:extLst>
          </p:cNvPr>
          <p:cNvGraphicFramePr>
            <a:graphicFrameLocks noGrp="1"/>
          </p:cNvGraphicFramePr>
          <p:nvPr>
            <p:extLst>
              <p:ext uri="{D42A27DB-BD31-4B8C-83A1-F6EECF244321}">
                <p14:modId xmlns:p14="http://schemas.microsoft.com/office/powerpoint/2010/main" val="3304202188"/>
              </p:ext>
            </p:extLst>
          </p:nvPr>
        </p:nvGraphicFramePr>
        <p:xfrm>
          <a:off x="1645485" y="2698035"/>
          <a:ext cx="15166046" cy="7884806"/>
        </p:xfrm>
        <a:graphic>
          <a:graphicData uri="http://schemas.openxmlformats.org/drawingml/2006/table">
            <a:tbl>
              <a:tblPr/>
              <a:tblGrid>
                <a:gridCol w="2614030">
                  <a:extLst>
                    <a:ext uri="{9D8B030D-6E8A-4147-A177-3AD203B41FA5}">
                      <a16:colId xmlns:a16="http://schemas.microsoft.com/office/drawing/2014/main" val="1371645610"/>
                    </a:ext>
                  </a:extLst>
                </a:gridCol>
                <a:gridCol w="6276008">
                  <a:extLst>
                    <a:ext uri="{9D8B030D-6E8A-4147-A177-3AD203B41FA5}">
                      <a16:colId xmlns:a16="http://schemas.microsoft.com/office/drawing/2014/main" val="1144315387"/>
                    </a:ext>
                  </a:extLst>
                </a:gridCol>
                <a:gridCol w="6276008">
                  <a:extLst>
                    <a:ext uri="{9D8B030D-6E8A-4147-A177-3AD203B41FA5}">
                      <a16:colId xmlns:a16="http://schemas.microsoft.com/office/drawing/2014/main" val="2495066232"/>
                    </a:ext>
                  </a:extLst>
                </a:gridCol>
              </a:tblGrid>
              <a:tr h="344662">
                <a:tc>
                  <a:txBody>
                    <a:bodyPr/>
                    <a:lstStyle/>
                    <a:p>
                      <a:r>
                        <a:rPr lang="en-IN" sz="2400" b="1" dirty="0">
                          <a:solidFill>
                            <a:schemeClr val="bg1"/>
                          </a:solidFill>
                        </a:rPr>
                        <a:t>Member Name</a:t>
                      </a:r>
                      <a:endParaRPr lang="en-IN" sz="2400" dirty="0">
                        <a:solidFill>
                          <a:schemeClr val="bg1"/>
                        </a:solidFill>
                      </a:endParaRPr>
                    </a:p>
                  </a:txBody>
                  <a:tcPr marL="83814" marR="83814" marT="41907" marB="41907" anchor="ctr">
                    <a:lnL>
                      <a:noFill/>
                    </a:lnL>
                    <a:lnR>
                      <a:noFill/>
                    </a:lnR>
                    <a:lnT>
                      <a:noFill/>
                    </a:lnT>
                    <a:lnB>
                      <a:noFill/>
                    </a:lnB>
                    <a:noFill/>
                  </a:tcPr>
                </a:tc>
                <a:tc>
                  <a:txBody>
                    <a:bodyPr/>
                    <a:lstStyle/>
                    <a:p>
                      <a:r>
                        <a:rPr lang="en-IN" sz="2400" b="1" dirty="0">
                          <a:solidFill>
                            <a:schemeClr val="bg1"/>
                          </a:solidFill>
                        </a:rPr>
                        <a:t>                            Role</a:t>
                      </a:r>
                      <a:endParaRPr lang="en-IN" sz="2400" dirty="0">
                        <a:solidFill>
                          <a:schemeClr val="bg1"/>
                        </a:solidFill>
                      </a:endParaRPr>
                    </a:p>
                  </a:txBody>
                  <a:tcPr marL="83814" marR="83814" marT="41907" marB="41907" anchor="ctr">
                    <a:lnL>
                      <a:noFill/>
                    </a:lnL>
                    <a:lnR>
                      <a:noFill/>
                    </a:lnR>
                    <a:lnT>
                      <a:noFill/>
                    </a:lnT>
                    <a:lnB>
                      <a:noFill/>
                    </a:lnB>
                    <a:noFill/>
                  </a:tcPr>
                </a:tc>
                <a:tc>
                  <a:txBody>
                    <a:bodyPr/>
                    <a:lstStyle/>
                    <a:p>
                      <a:r>
                        <a:rPr lang="en-IN" sz="2400" b="1" dirty="0">
                          <a:solidFill>
                            <a:schemeClr val="bg1"/>
                          </a:solidFill>
                        </a:rPr>
                        <a:t>                   Email ID</a:t>
                      </a:r>
                      <a:endParaRPr lang="en-IN" sz="2400" dirty="0">
                        <a:solidFill>
                          <a:schemeClr val="bg1"/>
                        </a:solidFill>
                      </a:endParaRPr>
                    </a:p>
                  </a:txBody>
                  <a:tcPr marL="83814" marR="83814" marT="41907" marB="41907" anchor="ctr">
                    <a:lnL>
                      <a:noFill/>
                    </a:lnL>
                    <a:lnR>
                      <a:noFill/>
                    </a:lnR>
                    <a:lnT>
                      <a:noFill/>
                    </a:lnT>
                    <a:lnB>
                      <a:noFill/>
                    </a:lnB>
                    <a:noFill/>
                  </a:tcPr>
                </a:tc>
                <a:extLst>
                  <a:ext uri="{0D108BD9-81ED-4DB2-BD59-A6C34878D82A}">
                    <a16:rowId xmlns:a16="http://schemas.microsoft.com/office/drawing/2014/main" val="794232157"/>
                  </a:ext>
                </a:extLst>
              </a:tr>
              <a:tr h="1858808">
                <a:tc>
                  <a:txBody>
                    <a:bodyPr/>
                    <a:lstStyle/>
                    <a:p>
                      <a:r>
                        <a:rPr lang="en-IN" sz="2400" b="1" dirty="0">
                          <a:solidFill>
                            <a:schemeClr val="bg1"/>
                          </a:solidFill>
                        </a:rPr>
                        <a:t>Adarsh Soni (Team Leader)</a:t>
                      </a:r>
                      <a:endParaRPr lang="en-IN" sz="2400" dirty="0">
                        <a:solidFill>
                          <a:schemeClr val="bg1"/>
                        </a:solidFill>
                      </a:endParaRPr>
                    </a:p>
                  </a:txBody>
                  <a:tcPr marL="83814" marR="83814" marT="41907" marB="41907" anchor="ctr">
                    <a:lnL>
                      <a:noFill/>
                    </a:lnL>
                    <a:lnR>
                      <a:noFill/>
                    </a:lnR>
                    <a:lnT>
                      <a:noFill/>
                    </a:lnT>
                    <a:lnB>
                      <a:noFill/>
                    </a:lnB>
                    <a:noFill/>
                  </a:tcPr>
                </a:tc>
                <a:tc>
                  <a:txBody>
                    <a:bodyPr/>
                    <a:lstStyle/>
                    <a:p>
                      <a:r>
                        <a:rPr lang="en-US" sz="2400" dirty="0">
                          <a:solidFill>
                            <a:schemeClr val="bg1"/>
                          </a:solidFill>
                        </a:rPr>
                        <a:t>🧠 </a:t>
                      </a:r>
                      <a:r>
                        <a:rPr lang="en-US" sz="2400" i="1" dirty="0">
                          <a:solidFill>
                            <a:schemeClr val="bg1"/>
                          </a:solidFill>
                        </a:rPr>
                        <a:t>Lead Developer &amp; Project Coordinator </a:t>
                      </a:r>
                      <a:r>
                        <a:rPr lang="en-US" sz="2400" dirty="0">
                          <a:solidFill>
                            <a:schemeClr val="bg1"/>
                          </a:solidFill>
                        </a:rPr>
                        <a:t>Heads the entire project, handles ML model (U-NET), simulation logic, and coordinates all tasks.</a:t>
                      </a:r>
                    </a:p>
                  </a:txBody>
                  <a:tcPr marL="83814" marR="83814" marT="41907" marB="41907" anchor="ctr">
                    <a:lnL>
                      <a:noFill/>
                    </a:lnL>
                    <a:lnR>
                      <a:noFill/>
                    </a:lnR>
                    <a:lnT>
                      <a:noFill/>
                    </a:lnT>
                    <a:lnB>
                      <a:noFill/>
                    </a:lnB>
                    <a:noFill/>
                  </a:tcPr>
                </a:tc>
                <a:tc>
                  <a:txBody>
                    <a:bodyPr/>
                    <a:lstStyle/>
                    <a:p>
                      <a:r>
                        <a:rPr lang="en-IN" sz="2400">
                          <a:solidFill>
                            <a:schemeClr val="bg1"/>
                          </a:solidFill>
                          <a:hlinkClick r:id="rId6">
                            <a:extLst>
                              <a:ext uri="{A12FA001-AC4F-418D-AE19-62706E023703}">
                                <ahyp:hlinkClr xmlns:ahyp="http://schemas.microsoft.com/office/drawing/2018/hyperlinkcolor" val="tx"/>
                              </a:ext>
                            </a:extLst>
                          </a:hlinkClick>
                        </a:rPr>
                        <a:t>adarshsoni873429@gmail.com</a:t>
                      </a:r>
                      <a:endParaRPr lang="en-IN" sz="2400">
                        <a:solidFill>
                          <a:schemeClr val="bg1"/>
                        </a:solidFill>
                      </a:endParaRPr>
                    </a:p>
                  </a:txBody>
                  <a:tcPr marL="83814" marR="83814" marT="41907" marB="41907" anchor="ctr">
                    <a:lnL>
                      <a:noFill/>
                    </a:lnL>
                    <a:lnR>
                      <a:noFill/>
                    </a:lnR>
                    <a:lnT>
                      <a:noFill/>
                    </a:lnT>
                    <a:lnB>
                      <a:noFill/>
                    </a:lnB>
                    <a:noFill/>
                  </a:tcPr>
                </a:tc>
                <a:extLst>
                  <a:ext uri="{0D108BD9-81ED-4DB2-BD59-A6C34878D82A}">
                    <a16:rowId xmlns:a16="http://schemas.microsoft.com/office/drawing/2014/main" val="1884172955"/>
                  </a:ext>
                </a:extLst>
              </a:tr>
              <a:tr h="1858808">
                <a:tc>
                  <a:txBody>
                    <a:bodyPr/>
                    <a:lstStyle/>
                    <a:p>
                      <a:r>
                        <a:rPr lang="en-IN" sz="2400" b="1" dirty="0">
                          <a:solidFill>
                            <a:schemeClr val="bg1"/>
                          </a:solidFill>
                        </a:rPr>
                        <a:t>Devansh Rai</a:t>
                      </a:r>
                      <a:endParaRPr lang="en-IN" sz="2400" dirty="0">
                        <a:solidFill>
                          <a:schemeClr val="bg1"/>
                        </a:solidFill>
                      </a:endParaRPr>
                    </a:p>
                  </a:txBody>
                  <a:tcPr marL="83814" marR="83814" marT="41907" marB="41907" anchor="ctr">
                    <a:lnL>
                      <a:noFill/>
                    </a:lnL>
                    <a:lnR>
                      <a:noFill/>
                    </a:lnR>
                    <a:lnT>
                      <a:noFill/>
                    </a:lnT>
                    <a:lnB>
                      <a:noFill/>
                    </a:lnB>
                    <a:noFill/>
                  </a:tcPr>
                </a:tc>
                <a:tc>
                  <a:txBody>
                    <a:bodyPr/>
                    <a:lstStyle/>
                    <a:p>
                      <a:r>
                        <a:rPr lang="en-US" sz="2400" dirty="0">
                          <a:solidFill>
                            <a:schemeClr val="bg1"/>
                          </a:solidFill>
                        </a:rPr>
                        <a:t>🧪 </a:t>
                      </a:r>
                      <a:r>
                        <a:rPr lang="en-US" sz="2400" i="1" dirty="0">
                          <a:solidFill>
                            <a:schemeClr val="bg1"/>
                          </a:solidFill>
                        </a:rPr>
                        <a:t>Testing &amp; Output Validation </a:t>
                      </a:r>
                      <a:r>
                        <a:rPr lang="en-US" sz="2400" dirty="0">
                          <a:solidFill>
                            <a:schemeClr val="bg1"/>
                          </a:solidFill>
                        </a:rPr>
                        <a:t>Tests the model predictions, checks accuracy of spread simulations, and helps debug results.</a:t>
                      </a:r>
                    </a:p>
                  </a:txBody>
                  <a:tcPr marL="83814" marR="83814" marT="41907" marB="41907" anchor="ctr">
                    <a:lnL>
                      <a:noFill/>
                    </a:lnL>
                    <a:lnR>
                      <a:noFill/>
                    </a:lnR>
                    <a:lnT>
                      <a:noFill/>
                    </a:lnT>
                    <a:lnB>
                      <a:noFill/>
                    </a:lnB>
                    <a:noFill/>
                  </a:tcPr>
                </a:tc>
                <a:tc>
                  <a:txBody>
                    <a:bodyPr/>
                    <a:lstStyle/>
                    <a:p>
                      <a:r>
                        <a:rPr lang="en-IN" sz="2400">
                          <a:solidFill>
                            <a:schemeClr val="bg1"/>
                          </a:solidFill>
                          <a:hlinkClick r:id="rId7">
                            <a:extLst>
                              <a:ext uri="{A12FA001-AC4F-418D-AE19-62706E023703}">
                                <ahyp:hlinkClr xmlns:ahyp="http://schemas.microsoft.com/office/drawing/2018/hyperlinkcolor" val="tx"/>
                              </a:ext>
                            </a:extLst>
                          </a:hlinkClick>
                        </a:rPr>
                        <a:t>raidevansh81@gmail.com</a:t>
                      </a:r>
                      <a:endParaRPr lang="en-IN" sz="2400">
                        <a:solidFill>
                          <a:schemeClr val="bg1"/>
                        </a:solidFill>
                      </a:endParaRPr>
                    </a:p>
                  </a:txBody>
                  <a:tcPr marL="83814" marR="83814" marT="41907" marB="41907" anchor="ctr">
                    <a:lnL>
                      <a:noFill/>
                    </a:lnL>
                    <a:lnR>
                      <a:noFill/>
                    </a:lnR>
                    <a:lnT>
                      <a:noFill/>
                    </a:lnT>
                    <a:lnB>
                      <a:noFill/>
                    </a:lnB>
                    <a:noFill/>
                  </a:tcPr>
                </a:tc>
                <a:extLst>
                  <a:ext uri="{0D108BD9-81ED-4DB2-BD59-A6C34878D82A}">
                    <a16:rowId xmlns:a16="http://schemas.microsoft.com/office/drawing/2014/main" val="1510437985"/>
                  </a:ext>
                </a:extLst>
              </a:tr>
              <a:tr h="1858808">
                <a:tc>
                  <a:txBody>
                    <a:bodyPr/>
                    <a:lstStyle/>
                    <a:p>
                      <a:r>
                        <a:rPr lang="en-IN" sz="2400" b="1">
                          <a:solidFill>
                            <a:schemeClr val="bg1"/>
                          </a:solidFill>
                        </a:rPr>
                        <a:t>Aditya Singh Tomar</a:t>
                      </a:r>
                      <a:endParaRPr lang="en-IN" sz="2400">
                        <a:solidFill>
                          <a:schemeClr val="bg1"/>
                        </a:solidFill>
                      </a:endParaRPr>
                    </a:p>
                  </a:txBody>
                  <a:tcPr marL="83814" marR="83814" marT="41907" marB="41907" anchor="ctr">
                    <a:lnL>
                      <a:noFill/>
                    </a:lnL>
                    <a:lnR>
                      <a:noFill/>
                    </a:lnR>
                    <a:lnT>
                      <a:noFill/>
                    </a:lnT>
                    <a:lnB>
                      <a:noFill/>
                    </a:lnB>
                    <a:noFill/>
                  </a:tcPr>
                </a:tc>
                <a:tc>
                  <a:txBody>
                    <a:bodyPr/>
                    <a:lstStyle/>
                    <a:p>
                      <a:r>
                        <a:rPr lang="en-IN" sz="2400" dirty="0">
                          <a:solidFill>
                            <a:schemeClr val="bg1"/>
                          </a:solidFill>
                        </a:rPr>
                        <a:t>🛰️ </a:t>
                      </a:r>
                      <a:r>
                        <a:rPr lang="en-IN" sz="2400" i="1" dirty="0">
                          <a:solidFill>
                            <a:schemeClr val="bg1"/>
                          </a:solidFill>
                        </a:rPr>
                        <a:t>Data Collection Assistant </a:t>
                      </a:r>
                      <a:r>
                        <a:rPr lang="en-IN" sz="2400" dirty="0">
                          <a:solidFill>
                            <a:schemeClr val="bg1"/>
                          </a:solidFill>
                        </a:rPr>
                        <a:t>Collects raster maps, weather data from Indian portals (Bhuvan, </a:t>
                      </a:r>
                      <a:r>
                        <a:rPr lang="en-IN" sz="2400" dirty="0" err="1">
                          <a:solidFill>
                            <a:schemeClr val="bg1"/>
                          </a:solidFill>
                        </a:rPr>
                        <a:t>Bhoonidhi</a:t>
                      </a:r>
                      <a:r>
                        <a:rPr lang="en-IN" sz="2400" dirty="0">
                          <a:solidFill>
                            <a:schemeClr val="bg1"/>
                          </a:solidFill>
                        </a:rPr>
                        <a:t>, MOSDAC), and organizes datasets.</a:t>
                      </a:r>
                    </a:p>
                  </a:txBody>
                  <a:tcPr marL="83814" marR="83814" marT="41907" marB="41907" anchor="ctr">
                    <a:lnL>
                      <a:noFill/>
                    </a:lnL>
                    <a:lnR>
                      <a:noFill/>
                    </a:lnR>
                    <a:lnT>
                      <a:noFill/>
                    </a:lnT>
                    <a:lnB>
                      <a:noFill/>
                    </a:lnB>
                    <a:noFill/>
                  </a:tcPr>
                </a:tc>
                <a:tc>
                  <a:txBody>
                    <a:bodyPr/>
                    <a:lstStyle/>
                    <a:p>
                      <a:r>
                        <a:rPr lang="en-IN" sz="2400">
                          <a:solidFill>
                            <a:schemeClr val="bg1"/>
                          </a:solidFill>
                          <a:hlinkClick r:id="rId8">
                            <a:extLst>
                              <a:ext uri="{A12FA001-AC4F-418D-AE19-62706E023703}">
                                <ahyp:hlinkClr xmlns:ahyp="http://schemas.microsoft.com/office/drawing/2018/hyperlinkcolor" val="tx"/>
                              </a:ext>
                            </a:extLst>
                          </a:hlinkClick>
                        </a:rPr>
                        <a:t>adityasinghtomar1502@gmail.com</a:t>
                      </a:r>
                      <a:endParaRPr lang="en-IN" sz="2400">
                        <a:solidFill>
                          <a:schemeClr val="bg1"/>
                        </a:solidFill>
                      </a:endParaRPr>
                    </a:p>
                  </a:txBody>
                  <a:tcPr marL="83814" marR="83814" marT="41907" marB="41907" anchor="ctr">
                    <a:lnL>
                      <a:noFill/>
                    </a:lnL>
                    <a:lnR>
                      <a:noFill/>
                    </a:lnR>
                    <a:lnT>
                      <a:noFill/>
                    </a:lnT>
                    <a:lnB>
                      <a:noFill/>
                    </a:lnB>
                    <a:noFill/>
                  </a:tcPr>
                </a:tc>
                <a:extLst>
                  <a:ext uri="{0D108BD9-81ED-4DB2-BD59-A6C34878D82A}">
                    <a16:rowId xmlns:a16="http://schemas.microsoft.com/office/drawing/2014/main" val="1575066177"/>
                  </a:ext>
                </a:extLst>
              </a:tr>
              <a:tr h="1858808">
                <a:tc>
                  <a:txBody>
                    <a:bodyPr/>
                    <a:lstStyle/>
                    <a:p>
                      <a:r>
                        <a:rPr lang="en-IN" sz="2400" b="1" dirty="0">
                          <a:solidFill>
                            <a:schemeClr val="bg1"/>
                          </a:solidFill>
                        </a:rPr>
                        <a:t>Adarsh Mishra</a:t>
                      </a:r>
                      <a:endParaRPr lang="en-IN" sz="2400" dirty="0">
                        <a:solidFill>
                          <a:schemeClr val="bg1"/>
                        </a:solidFill>
                      </a:endParaRPr>
                    </a:p>
                  </a:txBody>
                  <a:tcPr marL="83814" marR="83814" marT="41907" marB="41907" anchor="ctr">
                    <a:lnL>
                      <a:noFill/>
                    </a:lnL>
                    <a:lnR>
                      <a:noFill/>
                    </a:lnR>
                    <a:lnT>
                      <a:noFill/>
                    </a:lnT>
                    <a:lnB>
                      <a:noFill/>
                    </a:lnB>
                    <a:noFill/>
                  </a:tcPr>
                </a:tc>
                <a:tc>
                  <a:txBody>
                    <a:bodyPr/>
                    <a:lstStyle/>
                    <a:p>
                      <a:r>
                        <a:rPr lang="en-US" sz="2400">
                          <a:solidFill>
                            <a:schemeClr val="bg1"/>
                          </a:solidFill>
                        </a:rPr>
                        <a:t>🎨 </a:t>
                      </a:r>
                      <a:r>
                        <a:rPr lang="en-US" sz="2400" i="1">
                          <a:solidFill>
                            <a:schemeClr val="bg1"/>
                          </a:solidFill>
                        </a:rPr>
                        <a:t>Design &amp; Report Support</a:t>
                      </a:r>
                      <a:r>
                        <a:rPr lang="en-US" sz="2400">
                          <a:solidFill>
                            <a:schemeClr val="bg1"/>
                          </a:solidFill>
                        </a:rPr>
                        <a:t>Helps design the Streamlit dashboard layout and assists with writing reports/presentations.</a:t>
                      </a:r>
                    </a:p>
                  </a:txBody>
                  <a:tcPr marL="83814" marR="83814" marT="41907" marB="41907" anchor="ctr">
                    <a:lnL>
                      <a:noFill/>
                    </a:lnL>
                    <a:lnR>
                      <a:noFill/>
                    </a:lnR>
                    <a:lnT>
                      <a:noFill/>
                    </a:lnT>
                    <a:lnB>
                      <a:noFill/>
                    </a:lnB>
                    <a:noFill/>
                  </a:tcPr>
                </a:tc>
                <a:tc>
                  <a:txBody>
                    <a:bodyPr/>
                    <a:lstStyle/>
                    <a:p>
                      <a:r>
                        <a:rPr lang="en-IN" sz="2400" dirty="0">
                          <a:solidFill>
                            <a:schemeClr val="bg1"/>
                          </a:solidFill>
                          <a:hlinkClick r:id="rId9">
                            <a:extLst>
                              <a:ext uri="{A12FA001-AC4F-418D-AE19-62706E023703}">
                                <ahyp:hlinkClr xmlns:ahyp="http://schemas.microsoft.com/office/drawing/2018/hyperlinkcolor" val="tx"/>
                              </a:ext>
                            </a:extLst>
                          </a:hlinkClick>
                        </a:rPr>
                        <a:t>mishraadarsh6263@gmail.com</a:t>
                      </a:r>
                      <a:endParaRPr lang="en-IN" sz="2400" dirty="0">
                        <a:solidFill>
                          <a:schemeClr val="bg1"/>
                        </a:solidFill>
                      </a:endParaRPr>
                    </a:p>
                  </a:txBody>
                  <a:tcPr marL="83814" marR="83814" marT="41907" marB="41907" anchor="ctr">
                    <a:lnL>
                      <a:noFill/>
                    </a:lnL>
                    <a:lnR>
                      <a:noFill/>
                    </a:lnR>
                    <a:lnT>
                      <a:noFill/>
                    </a:lnT>
                    <a:lnB>
                      <a:noFill/>
                    </a:lnB>
                    <a:noFill/>
                  </a:tcPr>
                </a:tc>
                <a:extLst>
                  <a:ext uri="{0D108BD9-81ED-4DB2-BD59-A6C34878D82A}">
                    <a16:rowId xmlns:a16="http://schemas.microsoft.com/office/drawing/2014/main" val="48141391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a:p>
        </p:txBody>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57" name="Google Shape;157;p9"/>
          <p:cNvPicPr preferRelativeResize="0"/>
          <p:nvPr/>
        </p:nvPicPr>
        <p:blipFill rotWithShape="1">
          <a:blip r:embed="rId5">
            <a:alphaModFix/>
          </a:blip>
          <a:srcRect/>
          <a:stretch/>
        </p:blipFill>
        <p:spPr>
          <a:xfrm rot="-10798857">
            <a:off x="11842877" y="5938241"/>
            <a:ext cx="1326050" cy="3895527"/>
          </a:xfrm>
          <a:prstGeom prst="rect">
            <a:avLst/>
          </a:prstGeom>
          <a:noFill/>
          <a:ln>
            <a:noFill/>
          </a:ln>
        </p:spPr>
      </p:pic>
      <p:sp>
        <p:nvSpPr>
          <p:cNvPr id="158" name="Google Shape;158;p9"/>
          <p:cNvSpPr txBox="1"/>
          <p:nvPr/>
        </p:nvSpPr>
        <p:spPr>
          <a:xfrm>
            <a:off x="2788171" y="3577605"/>
            <a:ext cx="12342200" cy="336496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dirty="0">
                <a:solidFill>
                  <a:srgbClr val="FFFFFF"/>
                </a:solidFill>
                <a:latin typeface="Playfair Display"/>
                <a:ea typeface="Playfair Display"/>
                <a:cs typeface="Playfair Display"/>
                <a:sym typeface="Playfair Display"/>
              </a:rPr>
              <a:t>Thank you</a:t>
            </a:r>
            <a:endParaRPr dirty="0"/>
          </a:p>
        </p:txBody>
      </p:sp>
      <p:pic>
        <p:nvPicPr>
          <p:cNvPr id="7" name="Picture 6" descr="A group of logos on a black background&#10;&#10;AI-generated content may be incorrect.">
            <a:extLst>
              <a:ext uri="{FF2B5EF4-FFF2-40B4-BE49-F238E27FC236}">
                <a16:creationId xmlns:a16="http://schemas.microsoft.com/office/drawing/2014/main" id="{613E7CA5-F211-1D3A-5990-29ED7A89CCB2}"/>
              </a:ext>
            </a:extLst>
          </p:cNvPr>
          <p:cNvPicPr>
            <a:picLocks noChangeAspect="1"/>
          </p:cNvPicPr>
          <p:nvPr/>
        </p:nvPicPr>
        <p:blipFill>
          <a:blip r:embed="rId6"/>
          <a:stretch>
            <a:fillRect/>
          </a:stretch>
        </p:blipFill>
        <p:spPr>
          <a:xfrm>
            <a:off x="3031994" y="7886004"/>
            <a:ext cx="13003500" cy="306378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487</Words>
  <Application>Microsoft Office PowerPoint</Application>
  <PresentationFormat>Custom</PresentationFormat>
  <Paragraphs>71</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Adarsh Soni</cp:lastModifiedBy>
  <cp:revision>2</cp:revision>
  <dcterms:created xsi:type="dcterms:W3CDTF">2006-08-16T00:00:00Z</dcterms:created>
  <dcterms:modified xsi:type="dcterms:W3CDTF">2025-07-05T05:41:28Z</dcterms:modified>
</cp:coreProperties>
</file>